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3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3/4/2021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0E00E-D74A-43ED-AB8A-3B7C5095B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6345" y="201336"/>
            <a:ext cx="10045397" cy="403180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Тема занятия</a:t>
            </a: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Исчисление  и выплата процентов по вкладам (депозитам)</a:t>
            </a:r>
            <a:endParaRPr lang="ru-RU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413298-63ED-4788-BAEA-5CF307F2A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345" y="4404220"/>
            <a:ext cx="4411812" cy="238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9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A828B29-46EE-44BD-B4F3-2AB19F4C1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078" y="0"/>
            <a:ext cx="6933919" cy="6804041"/>
          </a:xfrm>
        </p:spPr>
      </p:pic>
    </p:spTree>
    <p:extLst>
      <p:ext uri="{BB962C8B-B14F-4D97-AF65-F5344CB8AC3E}">
        <p14:creationId xmlns:p14="http://schemas.microsoft.com/office/powerpoint/2010/main" val="239412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B9FF319-5A13-407E-A86A-1B118F327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8939" y="91007"/>
            <a:ext cx="6525928" cy="6643952"/>
          </a:xfrm>
        </p:spPr>
      </p:pic>
    </p:spTree>
    <p:extLst>
      <p:ext uri="{BB962C8B-B14F-4D97-AF65-F5344CB8AC3E}">
        <p14:creationId xmlns:p14="http://schemas.microsoft.com/office/powerpoint/2010/main" val="77403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F2D3C2-1045-4D26-8174-4DA17CF73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259" y="182879"/>
            <a:ext cx="11386686" cy="64200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500" b="1" i="1" dirty="0"/>
              <a:t>Реквизиты банковского вклада </a:t>
            </a:r>
            <a:r>
              <a:rPr lang="ru-RU" sz="3500" dirty="0"/>
              <a:t>– это двадцатизначный номер лицевого счёта, на котором банк учитывает вклад, фамилия, имя, отчество (при его наличии) вкладчика и информация о банке.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CC296B-57AD-455A-ABED-5B086BF34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556" y="2489934"/>
            <a:ext cx="8085221" cy="434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7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70242-B483-4A76-9760-4D7A3A43E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131385"/>
            <a:ext cx="10058400" cy="1609344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ПРОЦЕНТЫ ПО ВКЛАДАМ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DA5EE7-E7DB-4F42-A524-F4C29F665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05" y="1116530"/>
            <a:ext cx="11800573" cy="5370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500" dirty="0"/>
              <a:t>Процентная ставка может быть </a:t>
            </a:r>
            <a:r>
              <a:rPr lang="ru-RU" sz="3500" b="1" i="1" dirty="0"/>
              <a:t>фиксированная </a:t>
            </a:r>
            <a:r>
              <a:rPr lang="ru-RU" sz="3500" dirty="0"/>
              <a:t>либо</a:t>
            </a:r>
            <a:r>
              <a:rPr lang="ru-RU" sz="3500" b="1" i="1" dirty="0"/>
              <a:t> плавающая</a:t>
            </a:r>
            <a:r>
              <a:rPr lang="ru-RU" sz="3200" b="1" i="1" dirty="0"/>
              <a:t>.</a:t>
            </a:r>
          </a:p>
          <a:p>
            <a:endParaRPr lang="ru-RU" sz="3000" dirty="0"/>
          </a:p>
          <a:p>
            <a:pPr marL="0" indent="0" algn="just">
              <a:buNone/>
            </a:pPr>
            <a:r>
              <a:rPr lang="ru-RU" sz="3000" i="1" dirty="0"/>
              <a:t>Плавающая процентная ставка содержит переменную величину, которая привязана к курсу финансового инструмента, например, к ключевой ставке Банка России – для рублёвых вкладов </a:t>
            </a:r>
          </a:p>
          <a:p>
            <a:pPr marL="0" indent="0" algn="just">
              <a:buNone/>
            </a:pPr>
            <a:r>
              <a:rPr lang="ru-RU" sz="3000" i="1" dirty="0"/>
              <a:t>или ставке LIBOR (средняя ставка предложений на Лондонской межбанковской валютной бирже) – для вкладов в иностранной валюте.</a:t>
            </a:r>
          </a:p>
          <a:p>
            <a:pPr marL="0" indent="0">
              <a:buNone/>
            </a:pPr>
            <a:r>
              <a:rPr lang="ru-RU" sz="3000" u="sng" dirty="0"/>
              <a:t>Какая ключевая ставка на сегодняшний день? Как по-другому она называется? </a:t>
            </a:r>
            <a:r>
              <a:rPr lang="ru-RU" sz="700" dirty="0"/>
              <a:t>4,25 </a:t>
            </a:r>
            <a:r>
              <a:rPr lang="ru-RU" sz="700" dirty="0" err="1"/>
              <a:t>реф</a:t>
            </a:r>
            <a:r>
              <a:rPr lang="ru-RU" sz="700" dirty="0"/>
              <a:t> на 10.02.21</a:t>
            </a:r>
          </a:p>
        </p:txBody>
      </p:sp>
    </p:spTree>
    <p:extLst>
      <p:ext uri="{BB962C8B-B14F-4D97-AF65-F5344CB8AC3E}">
        <p14:creationId xmlns:p14="http://schemas.microsoft.com/office/powerpoint/2010/main" val="361244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AB4B3-99AE-4FC8-B46F-1511BAC9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164657"/>
          </a:xfrm>
        </p:spPr>
        <p:txBody>
          <a:bodyPr>
            <a:normAutofit/>
          </a:bodyPr>
          <a:lstStyle/>
          <a:p>
            <a:r>
              <a:rPr lang="ru-RU" sz="5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Начисление процентов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2A1DE3-D3FD-4215-A80D-AEB0DFFE8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258" y="952902"/>
            <a:ext cx="11781322" cy="5728476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endParaRPr lang="ru-RU" sz="4500" dirty="0"/>
          </a:p>
          <a:p>
            <a:pPr marL="0" indent="0" algn="just">
              <a:buNone/>
            </a:pPr>
            <a:r>
              <a:rPr lang="ru-RU" sz="6000" dirty="0"/>
              <a:t>Начисление процентов может осуществляться по формулам </a:t>
            </a:r>
          </a:p>
          <a:p>
            <a:pPr marL="0" indent="0" algn="just">
              <a:buNone/>
            </a:pPr>
            <a:r>
              <a:rPr lang="ru-RU" sz="6000" b="1" dirty="0">
                <a:highlight>
                  <a:srgbClr val="FFFF00"/>
                </a:highlight>
              </a:rPr>
              <a:t>простого или сложного процента </a:t>
            </a:r>
            <a:r>
              <a:rPr lang="ru-RU" sz="6000" dirty="0"/>
              <a:t>(капитализация).</a:t>
            </a:r>
          </a:p>
          <a:p>
            <a:pPr marL="0" indent="0" algn="just">
              <a:buNone/>
            </a:pPr>
            <a:endParaRPr lang="ru-RU" sz="6000" dirty="0"/>
          </a:p>
          <a:p>
            <a:pPr marL="0" indent="0" algn="just">
              <a:buNone/>
            </a:pPr>
            <a:r>
              <a:rPr lang="ru-RU" sz="6000" i="1" dirty="0"/>
              <a:t>Если в договоре не указан способ начисления процентов, то начисление осуществляется по формуле простых процентов с использованием фиксированной процентной ставки.</a:t>
            </a:r>
          </a:p>
          <a:p>
            <a:pPr marL="0" indent="0" algn="just">
              <a:buNone/>
            </a:pPr>
            <a:endParaRPr lang="ru-RU" sz="6000" i="1" dirty="0"/>
          </a:p>
          <a:p>
            <a:pPr marL="0" indent="0" algn="just">
              <a:buNone/>
            </a:pPr>
            <a:r>
              <a:rPr lang="ru-RU" sz="6000" dirty="0"/>
              <a:t>В расчёт принимаются величина процентной ставки и </a:t>
            </a:r>
            <a:r>
              <a:rPr lang="ru-RU" sz="6000" b="1" dirty="0"/>
              <a:t>фактическое количество календарных дней</a:t>
            </a:r>
            <a:r>
              <a:rPr lang="ru-RU" sz="6000" dirty="0"/>
              <a:t>, на которое размещён вклад – действительное число календарных дней в году (365 или 366 дней соответственно).</a:t>
            </a:r>
          </a:p>
        </p:txBody>
      </p:sp>
    </p:spTree>
    <p:extLst>
      <p:ext uri="{BB962C8B-B14F-4D97-AF65-F5344CB8AC3E}">
        <p14:creationId xmlns:p14="http://schemas.microsoft.com/office/powerpoint/2010/main" val="6893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74EC21-5E5A-49DB-B069-B07B85DF5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Простой процент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9604A0-5219-412F-A478-5DDCBC8DE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dirty="0"/>
              <a:t>Сумма простых процентов по вкладу рассчитывается по формуле:</a:t>
            </a:r>
          </a:p>
          <a:p>
            <a:pPr marL="0" indent="0">
              <a:buNone/>
            </a:pPr>
            <a:endParaRPr lang="ru-RU" sz="3000" dirty="0"/>
          </a:p>
          <a:p>
            <a:pPr marL="0" indent="0">
              <a:buNone/>
            </a:pPr>
            <a:endParaRPr lang="ru-RU" sz="3000" dirty="0"/>
          </a:p>
          <a:p>
            <a:pPr marL="0" indent="0">
              <a:buNone/>
            </a:pPr>
            <a:endParaRPr lang="ru-RU" sz="3000" dirty="0"/>
          </a:p>
          <a:p>
            <a:pPr marL="0" indent="0">
              <a:buNone/>
            </a:pPr>
            <a:r>
              <a:rPr lang="ru-RU" sz="3000" dirty="0"/>
              <a:t>где деньги – сумма денежных средств на счёте вклада, процент – годовая процентная ставка, дни – количество дней, за которые начисляется процент.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7143E3-C9E2-40C4-856D-B586F5D8C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523" y="2935705"/>
            <a:ext cx="10284999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9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CE3DE-00A8-47E0-B55A-E52E913BA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903" y="176624"/>
            <a:ext cx="10058400" cy="1609344"/>
          </a:xfrm>
        </p:spPr>
        <p:txBody>
          <a:bodyPr/>
          <a:lstStyle/>
          <a:p>
            <a:r>
              <a:rPr lang="ru-RU" dirty="0"/>
              <a:t>Сложный процент (капитализация)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EAE1A1-D710-471B-B8F0-4DCDF5A30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81" y="1684421"/>
            <a:ext cx="11829448" cy="51735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500" dirty="0"/>
              <a:t>Процент, начисляемый на сумму вклада и сумму ранее начисленных по вкладу процентов с учетом срока вклада с определённой договором банковского вклада периодичностью – капитализированный (причисленный) процент.</a:t>
            </a:r>
          </a:p>
          <a:p>
            <a:pPr marL="0" indent="0">
              <a:buNone/>
            </a:pPr>
            <a:r>
              <a:rPr lang="ru-RU" sz="2500" dirty="0"/>
              <a:t>Сумма сложных процентов по вкладу рассчитывается по формуле:</a:t>
            </a:r>
          </a:p>
          <a:p>
            <a:pPr marL="0" indent="0">
              <a:buNone/>
            </a:pPr>
            <a:endParaRPr lang="ru-RU" sz="2500" dirty="0"/>
          </a:p>
          <a:p>
            <a:pPr marL="0" indent="0">
              <a:buNone/>
            </a:pPr>
            <a:endParaRPr lang="ru-RU" sz="2500" dirty="0"/>
          </a:p>
          <a:p>
            <a:pPr marL="0" indent="0">
              <a:buNone/>
            </a:pPr>
            <a:endParaRPr lang="ru-RU" sz="2500" dirty="0"/>
          </a:p>
          <a:p>
            <a:pPr marL="0" indent="0">
              <a:buNone/>
            </a:pPr>
            <a:r>
              <a:rPr lang="ru-RU" sz="2500" dirty="0"/>
              <a:t>где n – количество периодов, за которые в течение срока вклада начисляются проценты.</a:t>
            </a:r>
          </a:p>
          <a:p>
            <a:pPr marL="0" indent="0">
              <a:buNone/>
            </a:pPr>
            <a:r>
              <a:rPr lang="ru-RU" sz="2500" i="1" dirty="0"/>
              <a:t>Например. Сумма вклада – 100 000 рублей; срок вклада – 18 месяцев; ежеквартальное начисление процентов по сложной ставке; n = 6, так как за срок вклада проценты будут начислены 6 раз.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DA9148-68DC-44CC-A1C3-64DDAEE8E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379" y="3500136"/>
            <a:ext cx="8925150" cy="120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4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F3237-CC74-494B-A92A-1722D8F4E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240631"/>
            <a:ext cx="10058400" cy="1609344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СТРАХОВАНИЕ ВКЛАДОВ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C1BAAD-DC66-4BDF-898A-76A770BFF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385" y="1164657"/>
            <a:ext cx="11569567" cy="5601903"/>
          </a:xfrm>
        </p:spPr>
        <p:txBody>
          <a:bodyPr>
            <a:noAutofit/>
          </a:bodyPr>
          <a:lstStyle/>
          <a:p>
            <a:pPr algn="just"/>
            <a:r>
              <a:rPr lang="ru-RU" sz="3500" dirty="0"/>
              <a:t>Все вклады физических лиц в банках подлежат обязательному страхованию в государственной корпорации </a:t>
            </a:r>
            <a:r>
              <a:rPr lang="ru-RU" sz="3500" b="1" dirty="0"/>
              <a:t>«Агентство по страхованию вкладов».</a:t>
            </a:r>
          </a:p>
          <a:p>
            <a:pPr marL="0" indent="0" algn="just">
              <a:buNone/>
            </a:pPr>
            <a:endParaRPr lang="ru-RU" sz="3500" b="1" dirty="0"/>
          </a:p>
          <a:p>
            <a:pPr algn="just"/>
            <a:r>
              <a:rPr lang="ru-RU" sz="3500" b="1" dirty="0"/>
              <a:t>Застрахованными являются </a:t>
            </a:r>
            <a:r>
              <a:rPr lang="ru-RU" sz="3500" dirty="0"/>
              <a:t>денежные средства, размещаемые гражданами в банках на территории Российской Федерации на основании договора банковского вклада или договора банковского счёта, включая капитализированные (причисленные) проценты на сумму вклада.</a:t>
            </a:r>
            <a:endParaRPr lang="ru-RU" sz="3500" b="1" dirty="0"/>
          </a:p>
        </p:txBody>
      </p:sp>
    </p:spTree>
    <p:extLst>
      <p:ext uri="{BB962C8B-B14F-4D97-AF65-F5344CB8AC3E}">
        <p14:creationId xmlns:p14="http://schemas.microsoft.com/office/powerpoint/2010/main" val="97963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6D53B34-4548-4AF6-980E-6AE10F40D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05" y="308009"/>
            <a:ext cx="11675443" cy="625642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6400" b="1" dirty="0"/>
              <a:t>Страховым случаем является одно из следующих обстоятельств: </a:t>
            </a:r>
          </a:p>
          <a:p>
            <a:pPr marL="0" indent="0" algn="just">
              <a:buNone/>
            </a:pPr>
            <a:endParaRPr lang="ru-RU" sz="5500" b="1" dirty="0"/>
          </a:p>
          <a:p>
            <a:pPr marL="0" indent="0" algn="just">
              <a:buNone/>
            </a:pPr>
            <a:r>
              <a:rPr lang="ru-RU" sz="5500" dirty="0"/>
              <a:t>1) отзыв (аннулирование) у банка лицензии Банка России на осуществление банковских операций; </a:t>
            </a:r>
          </a:p>
          <a:p>
            <a:pPr marL="0" indent="0" algn="just">
              <a:buNone/>
            </a:pPr>
            <a:r>
              <a:rPr lang="ru-RU" sz="5500" dirty="0"/>
              <a:t>2) введение Банком России моратория на удовлетворение требований кредиторов банка (банкротство).</a:t>
            </a:r>
          </a:p>
          <a:p>
            <a:pPr marL="0" indent="0" algn="just">
              <a:buNone/>
            </a:pPr>
            <a:endParaRPr lang="ru-RU" sz="4500" dirty="0"/>
          </a:p>
          <a:p>
            <a:pPr marL="0" indent="0" algn="l">
              <a:buNone/>
            </a:pPr>
            <a:r>
              <a:rPr lang="ru-RU" sz="4400" b="0" i="0" dirty="0">
                <a:solidFill>
                  <a:srgbClr val="000000"/>
                </a:solidFill>
                <a:effectLst/>
                <a:latin typeface="+mj-lt"/>
              </a:rPr>
              <a:t>1 октября 2020 года вступил в силу ряд важных изменений в Федеральный закон от 23.12.2003 №177-ФЗ «О страховании вкладов в банках Российской Федерации».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ru-RU" sz="4400" b="0" i="0" dirty="0">
                <a:solidFill>
                  <a:srgbClr val="000000"/>
                </a:solidFill>
                <a:effectLst/>
                <a:latin typeface="+mj-lt"/>
              </a:rPr>
              <a:t>Увеличивается до 10 млн рублей размер страхового возмещения вкладчику-физическому лицу при наличии на его счетах временно высоких остатков, образовавшихся в связи с особыми жизненными обстоятельствами.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+mj-lt"/>
              </a:rPr>
              <a:t>(К таким обстоятельствам законом отнесены, в частности, продажа вкладчиком принадлежащей ему недвижимости, получение наследства, социальных выплат, субсидий, выплат по обязательным видам страхования или выплат по решению суда. Страхование в повышенном размере распространяется на такие средства, зачисленные на счета вкладчика в безналичном порядке в течение 3 месяцев до дня наступления страхового случая.)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4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</a:rPr>
              <a:t>Стандартный лимит страхового возмещения </a:t>
            </a:r>
            <a:r>
              <a:rPr lang="ru-RU" sz="4400" b="0" i="0" dirty="0">
                <a:solidFill>
                  <a:srgbClr val="000000"/>
                </a:solidFill>
                <a:effectLst/>
                <a:latin typeface="+mj-lt"/>
              </a:rPr>
              <a:t>100% суммы остатков на счетах на дату наступления страхового случая, но </a:t>
            </a:r>
            <a:r>
              <a:rPr lang="ru-RU" sz="4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</a:rPr>
              <a:t>не более 1,4 млн рублей </a:t>
            </a:r>
            <a:r>
              <a:rPr lang="ru-RU" sz="4400" b="0" i="0" dirty="0">
                <a:solidFill>
                  <a:srgbClr val="000000"/>
                </a:solidFill>
                <a:effectLst/>
                <a:latin typeface="+mj-lt"/>
              </a:rPr>
              <a:t>в совокупности.</a:t>
            </a:r>
            <a:endParaRPr lang="ru-RU" sz="4500" dirty="0">
              <a:latin typeface="+mj-lt"/>
            </a:endParaRPr>
          </a:p>
          <a:p>
            <a:pPr marL="0" indent="0" algn="just">
              <a:buNone/>
            </a:pPr>
            <a:endParaRPr lang="ru-RU" sz="4500" dirty="0"/>
          </a:p>
          <a:p>
            <a:pPr marL="0" indent="0" algn="just">
              <a:buNone/>
            </a:pPr>
            <a:endParaRPr lang="ru-RU" sz="4500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088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EE2DA1-F40C-4295-BCAF-539E22FA1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49" y="-163629"/>
            <a:ext cx="10058400" cy="1609344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Задание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652E18-8F60-4942-ADC3-5904B0073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509" y="1203158"/>
            <a:ext cx="11463689" cy="5524901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buNone/>
            </a:pPr>
            <a:r>
              <a:rPr lang="ru-RU" sz="3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Клиент Семенов Иван Иванович, 14 мая 2020 года обратился в офис банка ПАО «</a:t>
            </a:r>
            <a:r>
              <a:rPr lang="ru-RU" sz="3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МиР</a:t>
            </a:r>
            <a:r>
              <a:rPr lang="ru-RU" sz="3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» ВСП №1558/1005, расположенный по адресу: г. </a:t>
            </a:r>
            <a:r>
              <a:rPr lang="ru-RU" sz="3000" dirty="0">
                <a:latin typeface="Times New Roman" panose="02020603050405020304" pitchFamily="18" charset="0"/>
                <a:ea typeface="SimSun" panose="02010600030101010101" pitchFamily="2" charset="-122"/>
              </a:rPr>
              <a:t>Саратов  , ул. Мира</a:t>
            </a:r>
            <a:r>
              <a:rPr lang="ru-RU" sz="3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д. 14,  для открытия вклада «Яркий».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ru-RU" sz="3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Вкладу присвоить № счета 42306810534584775524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ru-RU" sz="3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Сумма вклада – 450 000 рублей 00 копеек;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ru-RU" sz="3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Срок вклада – 3 месяца;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ru-RU" sz="3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Процентная ставка – 3,45 %.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ru-RU" sz="3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Необходимо рассчитать сумму процентов за первый месяц, второй месяц, третий месяц, четвертый месяц и сумму при закрытии вклада 14 сентябрь  2020 года.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83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C65895-AA92-46B9-8762-04508B6D0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484632"/>
            <a:ext cx="10461217" cy="1609344"/>
          </a:xfrm>
        </p:spPr>
        <p:txBody>
          <a:bodyPr/>
          <a:lstStyle/>
          <a:p>
            <a:pPr algn="ctr"/>
            <a:r>
              <a:rPr lang="ru-RU" b="1" dirty="0"/>
              <a:t>Цель практического учебного занятия: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4A5975-C310-415E-B3FE-E68E14EE6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3500" dirty="0"/>
          </a:p>
          <a:p>
            <a:pPr marL="0" indent="0">
              <a:buNone/>
            </a:pPr>
            <a:r>
              <a:rPr lang="ru-RU" sz="3500" dirty="0"/>
              <a:t>-Систематизировать знания по теме «Вклады (Депозиты)»</a:t>
            </a:r>
          </a:p>
          <a:p>
            <a:pPr marL="0" indent="0">
              <a:buNone/>
            </a:pPr>
            <a:endParaRPr lang="ru-RU" sz="3500" dirty="0"/>
          </a:p>
          <a:p>
            <a:pPr marL="0" indent="0">
              <a:buNone/>
            </a:pPr>
            <a:r>
              <a:rPr lang="ru-RU" sz="3500" dirty="0"/>
              <a:t>-Научиться применять знания на практике при проведении операций по вкладам.</a:t>
            </a:r>
          </a:p>
        </p:txBody>
      </p:sp>
    </p:spTree>
    <p:extLst>
      <p:ext uri="{BB962C8B-B14F-4D97-AF65-F5344CB8AC3E}">
        <p14:creationId xmlns:p14="http://schemas.microsoft.com/office/powerpoint/2010/main" val="154806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E87D7C-F7E6-40D9-A6E4-78F1DC403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317634"/>
            <a:ext cx="10058400" cy="1609344"/>
          </a:xfrm>
        </p:spPr>
        <p:txBody>
          <a:bodyPr/>
          <a:lstStyle/>
          <a:p>
            <a:pPr algn="ctr"/>
            <a:r>
              <a:rPr lang="ru-RU" dirty="0"/>
              <a:t>Решение: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99C142-1D6C-4D1A-8B1A-A2FE6F755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451" y="503339"/>
            <a:ext cx="11268622" cy="635466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/>
              <a:t>14.05. 2020  открыт вклад на 3 месяца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en-US" b="1" i="1" dirty="0"/>
              <a:t>I</a:t>
            </a:r>
            <a:r>
              <a:rPr lang="ru-RU" b="1" i="1" dirty="0"/>
              <a:t>    период </a:t>
            </a:r>
            <a:r>
              <a:rPr lang="ru-RU" dirty="0"/>
              <a:t>начисления процентов 15.05-14.06  (31 день)</a:t>
            </a:r>
          </a:p>
          <a:p>
            <a:pPr marL="0" indent="0">
              <a:buNone/>
            </a:pPr>
            <a:r>
              <a:rPr lang="ru-RU" dirty="0"/>
              <a:t>450 000*31*3,45/366/100= </a:t>
            </a:r>
            <a:r>
              <a:rPr lang="ru-RU" dirty="0">
                <a:highlight>
                  <a:srgbClr val="00FF00"/>
                </a:highlight>
              </a:rPr>
              <a:t>1314,9590</a:t>
            </a:r>
            <a:r>
              <a:rPr lang="ru-RU" dirty="0"/>
              <a:t>  (% за первый период, за первый месяц)</a:t>
            </a:r>
          </a:p>
          <a:p>
            <a:pPr marL="0" indent="0">
              <a:buNone/>
            </a:pPr>
            <a:r>
              <a:rPr lang="ru-RU" dirty="0"/>
              <a:t>450 000+1 314,95= </a:t>
            </a:r>
            <a:r>
              <a:rPr lang="ru-RU" dirty="0">
                <a:highlight>
                  <a:srgbClr val="00FF00"/>
                </a:highlight>
              </a:rPr>
              <a:t>451 314,959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b="1" i="1" dirty="0"/>
              <a:t>II</a:t>
            </a:r>
            <a:r>
              <a:rPr lang="ru-RU" b="1" i="1" dirty="0"/>
              <a:t> период </a:t>
            </a:r>
            <a:r>
              <a:rPr lang="ru-RU" dirty="0"/>
              <a:t>начисления процентов 15.06-14.07   (30 дней)</a:t>
            </a:r>
          </a:p>
          <a:p>
            <a:pPr marL="0" indent="0">
              <a:buNone/>
            </a:pPr>
            <a:r>
              <a:rPr lang="ru-RU" dirty="0"/>
              <a:t>451 314,959*30*3,45/366/100= </a:t>
            </a:r>
            <a:r>
              <a:rPr lang="ru-RU" dirty="0">
                <a:highlight>
                  <a:srgbClr val="00FF00"/>
                </a:highlight>
              </a:rPr>
              <a:t>1 276,2595 </a:t>
            </a:r>
            <a:r>
              <a:rPr lang="ru-RU" dirty="0"/>
              <a:t>(% за второй период, за второй месяц)</a:t>
            </a:r>
          </a:p>
          <a:p>
            <a:pPr marL="0" indent="0">
              <a:buNone/>
            </a:pPr>
            <a:r>
              <a:rPr lang="ru-RU" dirty="0"/>
              <a:t>451 314,959+ 1 276,2595= </a:t>
            </a:r>
            <a:r>
              <a:rPr lang="ru-RU" dirty="0">
                <a:highlight>
                  <a:srgbClr val="00FF00"/>
                </a:highlight>
              </a:rPr>
              <a:t>452 591,2095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b="1" i="1" dirty="0"/>
              <a:t>III</a:t>
            </a:r>
            <a:r>
              <a:rPr lang="ru-RU" b="1" i="1" dirty="0"/>
              <a:t> период </a:t>
            </a:r>
            <a:r>
              <a:rPr lang="ru-RU" dirty="0"/>
              <a:t>начисления процентов 15.07-14.08    (31 день)</a:t>
            </a:r>
          </a:p>
          <a:p>
            <a:pPr marL="0" indent="0">
              <a:buNone/>
            </a:pPr>
            <a:r>
              <a:rPr lang="ru-RU" dirty="0"/>
              <a:t>452 591,2095*31*3,45/366/100=</a:t>
            </a:r>
            <a:r>
              <a:rPr lang="ru-RU" dirty="0">
                <a:highlight>
                  <a:srgbClr val="00FF00"/>
                </a:highlight>
              </a:rPr>
              <a:t>1 322,5308 </a:t>
            </a:r>
            <a:r>
              <a:rPr lang="ru-RU" dirty="0"/>
              <a:t>(% за третий период, за третий месяц)</a:t>
            </a:r>
          </a:p>
          <a:p>
            <a:pPr marL="0" indent="0">
              <a:buNone/>
            </a:pPr>
            <a:r>
              <a:rPr lang="ru-RU" dirty="0"/>
              <a:t>452 591,2095+1322,5308= </a:t>
            </a:r>
            <a:r>
              <a:rPr lang="ru-RU" dirty="0">
                <a:highlight>
                  <a:srgbClr val="FFFF00"/>
                </a:highlight>
              </a:rPr>
              <a:t>453 913,7403</a:t>
            </a:r>
          </a:p>
          <a:p>
            <a:pPr marL="0" indent="0">
              <a:buNone/>
            </a:pPr>
            <a:r>
              <a:rPr lang="ru-RU" dirty="0"/>
              <a:t>__________________________________________________________________________________________________________________________</a:t>
            </a:r>
          </a:p>
          <a:p>
            <a:pPr marL="0" indent="0">
              <a:buNone/>
            </a:pPr>
            <a:r>
              <a:rPr lang="ru-RU" dirty="0"/>
              <a:t>Вклад пролонгировался еще на 3 месяца с таким же процентом </a:t>
            </a:r>
          </a:p>
          <a:p>
            <a:pPr marL="0" indent="0">
              <a:buNone/>
            </a:pPr>
            <a:r>
              <a:rPr lang="en-US" dirty="0"/>
              <a:t>IV</a:t>
            </a:r>
            <a:r>
              <a:rPr lang="ru-RU" dirty="0"/>
              <a:t> период начисления процентов 15.07-14.08    (31 день)</a:t>
            </a:r>
          </a:p>
          <a:p>
            <a:pPr marL="0" indent="0">
              <a:buNone/>
            </a:pPr>
            <a:r>
              <a:rPr lang="ru-RU" dirty="0"/>
              <a:t>453 913,73*31*3,45/366/100= 1 326,39</a:t>
            </a:r>
          </a:p>
          <a:p>
            <a:pPr marL="0" indent="0">
              <a:buNone/>
            </a:pPr>
            <a:r>
              <a:rPr lang="ru-RU" dirty="0"/>
              <a:t>453 913,73 + 1 326,39= 453 913,73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Вкладчик не дождался окончания срока вклада и решил закрыть вклад 14.09.20</a:t>
            </a:r>
          </a:p>
          <a:p>
            <a:pPr marL="0" indent="0">
              <a:buNone/>
            </a:pPr>
            <a:r>
              <a:rPr lang="ru-RU" dirty="0"/>
              <a:t>В этом случае будет перерасчет и % за период 15.07-14.08 составить 0,01% годовых.</a:t>
            </a:r>
          </a:p>
          <a:p>
            <a:pPr marL="0" indent="0">
              <a:buNone/>
            </a:pPr>
            <a:r>
              <a:rPr lang="ru-RU" dirty="0">
                <a:highlight>
                  <a:srgbClr val="00FF00"/>
                </a:highlight>
              </a:rPr>
              <a:t>453913,7403 </a:t>
            </a:r>
            <a:r>
              <a:rPr lang="ru-RU" dirty="0"/>
              <a:t>*31*0,01/366/100=</a:t>
            </a:r>
            <a:r>
              <a:rPr lang="ru-RU" dirty="0">
                <a:highlight>
                  <a:srgbClr val="00FF00"/>
                </a:highlight>
              </a:rPr>
              <a:t>3,8446</a:t>
            </a:r>
          </a:p>
          <a:p>
            <a:pPr marL="0" indent="0">
              <a:buNone/>
            </a:pPr>
            <a:r>
              <a:rPr lang="ru-RU" b="1" i="1" dirty="0"/>
              <a:t>Итого при закрытии вклада клиент получит сумму</a:t>
            </a:r>
            <a:r>
              <a:rPr lang="ru-RU" dirty="0"/>
              <a:t>: 453913,73+3,84= </a:t>
            </a:r>
            <a:r>
              <a:rPr lang="ru-RU" sz="2500" b="1" dirty="0">
                <a:solidFill>
                  <a:srgbClr val="FF0000"/>
                </a:solidFill>
              </a:rPr>
              <a:t>453917,58 рублей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622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2E949C-FD88-4FFC-9E3D-08DFE151B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25334"/>
            <a:ext cx="10058400" cy="1609344"/>
          </a:xfrm>
        </p:spPr>
        <p:txBody>
          <a:bodyPr/>
          <a:lstStyle/>
          <a:p>
            <a:pPr algn="ctr"/>
            <a:r>
              <a:rPr lang="ru-RU" b="1" dirty="0"/>
              <a:t>Задачи практического учебного занятия: 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E4DB66-4FD2-457C-B3CC-A5E20F318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4" y="1934678"/>
            <a:ext cx="11588817" cy="4583568"/>
          </a:xfrm>
        </p:spPr>
        <p:txBody>
          <a:bodyPr>
            <a:normAutofit fontScale="70000" lnSpcReduction="20000"/>
          </a:bodyPr>
          <a:lstStyle/>
          <a:p>
            <a:endParaRPr lang="ru-RU" sz="3500" dirty="0"/>
          </a:p>
          <a:p>
            <a:r>
              <a:rPr lang="ru-RU" sz="4000" dirty="0"/>
              <a:t>Раскрыть понятие «Вклада/Депозита»</a:t>
            </a:r>
          </a:p>
          <a:p>
            <a:pPr marL="0" indent="0">
              <a:buNone/>
            </a:pPr>
            <a:endParaRPr lang="ru-RU" sz="4000" dirty="0"/>
          </a:p>
          <a:p>
            <a:r>
              <a:rPr lang="ru-RU" sz="4000" dirty="0"/>
              <a:t>Рассмотреть:  - виды вкладов</a:t>
            </a:r>
          </a:p>
          <a:p>
            <a:pPr marL="0" indent="0">
              <a:buNone/>
            </a:pPr>
            <a:r>
              <a:rPr lang="ru-RU" sz="4000" dirty="0"/>
              <a:t>                               - условия и порядок проведения операций по вкладам</a:t>
            </a:r>
          </a:p>
          <a:p>
            <a:pPr marL="0" indent="0">
              <a:buNone/>
            </a:pPr>
            <a:r>
              <a:rPr lang="ru-RU" sz="4000" dirty="0"/>
              <a:t>                               - проценты по вкладам</a:t>
            </a:r>
          </a:p>
          <a:p>
            <a:pPr marL="0" indent="0">
              <a:buNone/>
            </a:pPr>
            <a:endParaRPr lang="ru-RU" sz="4000" dirty="0"/>
          </a:p>
          <a:p>
            <a:r>
              <a:rPr lang="ru-RU" sz="4000" dirty="0"/>
              <a:t>Изучить страхование вкладов</a:t>
            </a:r>
          </a:p>
          <a:p>
            <a:pPr marL="0" indent="0">
              <a:buNone/>
            </a:pPr>
            <a:endParaRPr lang="ru-RU" sz="4000" dirty="0"/>
          </a:p>
          <a:p>
            <a:r>
              <a:rPr lang="ru-RU" sz="4000" dirty="0"/>
              <a:t>Выполнить задание по расчету процентов по вкладу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23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D55FF7-9BDC-4D40-BE2D-1B55D27B0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061" y="3204587"/>
            <a:ext cx="2933939" cy="293393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C333DAB-6061-46B4-8C15-239033383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36" y="269506"/>
            <a:ext cx="10924675" cy="646817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500" dirty="0"/>
              <a:t>Федеральный закон от 02.12.1990 N 395-1 (ред. от 30.12.2020) «О банках и банковской деятельности»</a:t>
            </a:r>
          </a:p>
          <a:p>
            <a:pPr marL="0" indent="0">
              <a:buNone/>
            </a:pPr>
            <a:endParaRPr lang="ru-RU" sz="3500" dirty="0"/>
          </a:p>
          <a:p>
            <a:pPr marL="0" indent="0">
              <a:buNone/>
            </a:pPr>
            <a:r>
              <a:rPr lang="ru-RU" sz="3500" i="1" dirty="0"/>
              <a:t>Что такое вклад? </a:t>
            </a:r>
          </a:p>
          <a:p>
            <a:pPr marL="0" indent="0">
              <a:buNone/>
            </a:pPr>
            <a:endParaRPr lang="ru-RU" sz="3500" dirty="0"/>
          </a:p>
          <a:p>
            <a:r>
              <a:rPr lang="ru-RU" sz="3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Вклад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- денежные средства в валюте РФ или иностранной валюте, размещаемые физ.  лицами в целях хранения и получения дохода. </a:t>
            </a:r>
          </a:p>
          <a:p>
            <a:pPr marL="0" indent="0">
              <a:buNone/>
            </a:pPr>
            <a:endParaRPr lang="ru-RU" sz="3200" b="0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r>
              <a:rPr lang="ru-RU" sz="3200" b="1" i="0" dirty="0">
                <a:solidFill>
                  <a:srgbClr val="000000"/>
                </a:solidFill>
                <a:effectLst/>
              </a:rPr>
              <a:t>Доход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 по вкладу выплачивается в денежной форме в виде </a:t>
            </a:r>
            <a:r>
              <a:rPr lang="ru-RU" sz="3200" b="1" i="0" dirty="0">
                <a:solidFill>
                  <a:srgbClr val="000000"/>
                </a:solidFill>
                <a:effectLst/>
              </a:rPr>
              <a:t>процентов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. </a:t>
            </a:r>
          </a:p>
          <a:p>
            <a:pPr marL="0" indent="0">
              <a:buNone/>
            </a:pPr>
            <a:endParaRPr lang="ru-RU" sz="3200" b="0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r>
              <a:rPr lang="ru-RU" sz="3200" b="0" i="0" dirty="0">
                <a:solidFill>
                  <a:srgbClr val="000000"/>
                </a:solidFill>
                <a:effectLst/>
              </a:rPr>
              <a:t>Вклад возвращается вкладчику по его первому </a:t>
            </a:r>
          </a:p>
          <a:p>
            <a:pPr marL="0" indent="0">
              <a:buNone/>
            </a:pPr>
            <a:r>
              <a:rPr lang="ru-RU" sz="3200" b="0" i="0" dirty="0">
                <a:solidFill>
                  <a:srgbClr val="000000"/>
                </a:solidFill>
                <a:effectLst/>
              </a:rPr>
              <a:t>требованию в порядке, </a:t>
            </a:r>
            <a:r>
              <a:rPr lang="ru-RU" sz="3200" b="0" i="0" dirty="0">
                <a:effectLst/>
              </a:rPr>
              <a:t>предусмотренном для вклада</a:t>
            </a:r>
          </a:p>
          <a:p>
            <a:pPr marL="0" indent="0">
              <a:buNone/>
            </a:pPr>
            <a:r>
              <a:rPr lang="ru-RU" sz="3200" b="0" i="0" dirty="0">
                <a:effectLst/>
              </a:rPr>
              <a:t>данного вида федеральным </a:t>
            </a:r>
            <a:r>
              <a:rPr lang="ru-RU" sz="3200" dirty="0"/>
              <a:t>законом</a:t>
            </a:r>
            <a:r>
              <a:rPr lang="ru-RU" sz="3200" b="0" i="0" dirty="0">
                <a:effectLst/>
              </a:rPr>
              <a:t> и соответствующим</a:t>
            </a:r>
          </a:p>
          <a:p>
            <a:pPr marL="0" indent="0">
              <a:buNone/>
            </a:pPr>
            <a:r>
              <a:rPr lang="ru-RU" sz="3200" b="0" i="0" dirty="0">
                <a:solidFill>
                  <a:srgbClr val="000000"/>
                </a:solidFill>
                <a:effectLst/>
              </a:rPr>
              <a:t>договором.</a:t>
            </a: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38597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E1CABDB-D12D-4E51-8481-A26B563DE2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7835" y="823718"/>
            <a:ext cx="6747309" cy="576236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2B6F18-39D5-410C-BE7A-F6381FC37641}"/>
              </a:ext>
            </a:extLst>
          </p:cNvPr>
          <p:cNvSpPr txBox="1"/>
          <p:nvPr/>
        </p:nvSpPr>
        <p:spPr>
          <a:xfrm>
            <a:off x="344102" y="450171"/>
            <a:ext cx="60976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dirty="0"/>
              <a:t>i  </a:t>
            </a:r>
            <a:r>
              <a:rPr lang="en-US" dirty="0"/>
              <a:t> </a:t>
            </a:r>
            <a:r>
              <a:rPr lang="ru-RU" sz="2500" dirty="0"/>
              <a:t>Иногда банковский вклад называют </a:t>
            </a:r>
            <a:r>
              <a:rPr lang="ru-RU" sz="2500" b="1" i="1" dirty="0"/>
              <a:t>депозитом.</a:t>
            </a:r>
          </a:p>
        </p:txBody>
      </p:sp>
    </p:spTree>
    <p:extLst>
      <p:ext uri="{BB962C8B-B14F-4D97-AF65-F5344CB8AC3E}">
        <p14:creationId xmlns:p14="http://schemas.microsoft.com/office/powerpoint/2010/main" val="167199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7EE3525-ED53-4A18-AA65-4335A0DD5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881" y="240631"/>
            <a:ext cx="11280809" cy="62564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dirty="0"/>
              <a:t>Банковский вклад используют для </a:t>
            </a:r>
            <a:r>
              <a:rPr lang="ru-RU" sz="3000" b="1" dirty="0"/>
              <a:t>хранения, сбережения и приумножения </a:t>
            </a:r>
            <a:r>
              <a:rPr lang="ru-RU" sz="3000" dirty="0"/>
              <a:t>денежных средств.</a:t>
            </a:r>
            <a:endParaRPr lang="en-US" sz="3000" dirty="0"/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ru-RU" sz="30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Открыть вклад в российских банках могут</a:t>
            </a:r>
            <a:r>
              <a:rPr lang="ru-RU" sz="3000" b="1" i="1" dirty="0"/>
              <a:t>: </a:t>
            </a:r>
          </a:p>
          <a:p>
            <a:pPr marL="0" indent="0">
              <a:buNone/>
            </a:pPr>
            <a:endParaRPr lang="ru-RU" sz="30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/>
              <a:t>граждане Российской Федерации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/>
              <a:t>иностранные граждане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/>
              <a:t>лица без гражданства</a:t>
            </a:r>
          </a:p>
          <a:p>
            <a:pPr marL="0" indent="0">
              <a:buNone/>
            </a:pPr>
            <a:endParaRPr lang="ru-RU" sz="3000" dirty="0"/>
          </a:p>
          <a:p>
            <a:pPr marL="0" indent="0">
              <a:buNone/>
            </a:pPr>
            <a:r>
              <a:rPr lang="ru-RU" sz="3000" b="1" dirty="0"/>
              <a:t>Правила о договоре банковского вклада </a:t>
            </a:r>
            <a:r>
              <a:rPr lang="ru-RU" sz="3000" dirty="0"/>
              <a:t>в российских банках содержатся в Гражданском кодексе Российской Федерации (глава 44 части второй).</a:t>
            </a:r>
          </a:p>
        </p:txBody>
      </p:sp>
    </p:spTree>
    <p:extLst>
      <p:ext uri="{BB962C8B-B14F-4D97-AF65-F5344CB8AC3E}">
        <p14:creationId xmlns:p14="http://schemas.microsoft.com/office/powerpoint/2010/main" val="293872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5513BBB8-7CE6-4C87-94DD-0945CF6F97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67890" y="427180"/>
            <a:ext cx="10664791" cy="5775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Договор банковского вклада должен быть заключен </a:t>
            </a:r>
            <a:r>
              <a:rPr kumimoji="0" lang="ru-RU" altLang="ru-RU" sz="40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в письменной форме.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3500" dirty="0">
              <a:solidFill>
                <a:srgbClr val="000000"/>
              </a:solidFill>
              <a:latin typeface="+mn-lt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5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5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Несоблюдение письменной формы договора банковского вклада влечет недействительность этого договора. Такой договор является ничтожным</a:t>
            </a:r>
            <a:r>
              <a:rPr kumimoji="0" lang="ru-RU" altLang="ru-RU" sz="3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.</a:t>
            </a:r>
            <a:endParaRPr kumimoji="0" lang="ru-RU" altLang="ru-RU" sz="3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C2D378-223B-41EF-9573-C3C285FF5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097" y="1300860"/>
            <a:ext cx="3724975" cy="262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0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F94A5A8-1549-4BE3-823D-6FE0021C7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05" y="288757"/>
            <a:ext cx="11579191" cy="63045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700" b="1" dirty="0"/>
              <a:t>Граждане Российской Федерации </a:t>
            </a:r>
            <a:r>
              <a:rPr lang="ru-RU" sz="3700" dirty="0"/>
              <a:t>могут открывать вклады в банке и распоряжаться ими с момента достижения ими </a:t>
            </a:r>
            <a:r>
              <a:rPr lang="ru-RU" sz="3700" b="1" dirty="0"/>
              <a:t>14-летнего возраста. </a:t>
            </a:r>
          </a:p>
          <a:p>
            <a:pPr marL="0" indent="0">
              <a:buNone/>
            </a:pPr>
            <a:endParaRPr lang="ru-RU" sz="3700" dirty="0"/>
          </a:p>
          <a:p>
            <a:pPr marL="0" indent="0">
              <a:buNone/>
            </a:pPr>
            <a:endParaRPr lang="ru-RU" sz="37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3700" dirty="0"/>
              <a:t>Банковский вклад может быть открыт в пользу третьего лица – гражданина или юридического лица с обязательным указанием фамилии, имени и отчества (при его наличии) граждан</a:t>
            </a:r>
            <a:r>
              <a:rPr lang="ru-RU" sz="3600" dirty="0"/>
              <a:t>ина или наименования юридического лица</a:t>
            </a:r>
            <a:r>
              <a:rPr lang="ru-RU" sz="3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156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51082B8-F6C5-48CA-B897-3B1DCEBBE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383" y="211756"/>
            <a:ext cx="11502190" cy="66462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500" dirty="0"/>
              <a:t>Банковские вклады подразделяются на два основных вида: </a:t>
            </a:r>
          </a:p>
          <a:p>
            <a:pPr marL="0" indent="0">
              <a:buNone/>
            </a:pPr>
            <a:r>
              <a:rPr lang="ru-RU" sz="3500" b="1" dirty="0">
                <a:highlight>
                  <a:srgbClr val="FFFF00"/>
                </a:highlight>
              </a:rPr>
              <a:t>вклад до востребования </a:t>
            </a:r>
            <a:r>
              <a:rPr lang="ru-RU" sz="3500" b="1" dirty="0"/>
              <a:t>и</a:t>
            </a:r>
            <a:r>
              <a:rPr lang="ru-RU" sz="3500" b="1" dirty="0">
                <a:highlight>
                  <a:srgbClr val="FFFF00"/>
                </a:highlight>
              </a:rPr>
              <a:t> срочный вклад. </a:t>
            </a:r>
          </a:p>
          <a:p>
            <a:pPr indent="0" algn="just">
              <a:buNone/>
            </a:pPr>
            <a:endParaRPr lang="ru-RU" sz="3500" dirty="0"/>
          </a:p>
          <a:p>
            <a:pPr marL="640080" indent="-457200" algn="just"/>
            <a:r>
              <a:rPr lang="ru-RU" sz="3500" b="0" i="0" dirty="0">
                <a:solidFill>
                  <a:srgbClr val="000000"/>
                </a:solidFill>
                <a:effectLst/>
              </a:rPr>
              <a:t>По договору вклада любого вида</a:t>
            </a:r>
            <a:r>
              <a:rPr lang="ru-RU" sz="3500" dirty="0">
                <a:solidFill>
                  <a:srgbClr val="000000"/>
                </a:solidFill>
              </a:rPr>
              <a:t> </a:t>
            </a:r>
            <a:r>
              <a:rPr lang="ru-RU" sz="3500" b="0" i="0" dirty="0">
                <a:solidFill>
                  <a:srgbClr val="000000"/>
                </a:solidFill>
                <a:effectLst/>
              </a:rPr>
              <a:t> банк в любом случае обязан выдать по первому требованию вкладчика сумму вклада или ее часть и соответствующие проценты.</a:t>
            </a:r>
          </a:p>
          <a:p>
            <a:pPr indent="0" algn="just">
              <a:buNone/>
            </a:pPr>
            <a:endParaRPr lang="ru-RU" sz="3500" b="0" i="0" dirty="0">
              <a:solidFill>
                <a:srgbClr val="000000"/>
              </a:solidFill>
              <a:effectLst/>
            </a:endParaRPr>
          </a:p>
          <a:p>
            <a:pPr marL="640080" indent="-457200" algn="just"/>
            <a:r>
              <a:rPr lang="ru-RU" sz="3500" b="0" i="0" dirty="0">
                <a:solidFill>
                  <a:srgbClr val="000000"/>
                </a:solidFill>
                <a:effectLst/>
              </a:rPr>
              <a:t>В случаях, когда срочный вклад возвращается вкладчику по его требованию до истечения срока, указанных в договоре банковского вклада, проценты по вкладу выплачиваются в размере, соответствующем размеру процентов, выплачиваемых банком по вкладам до востребования, если договором банковского вклада не предусмотрен иной размер процентов.</a:t>
            </a:r>
          </a:p>
          <a:p>
            <a:pPr indent="0" algn="just">
              <a:buNone/>
            </a:pPr>
            <a:endParaRPr lang="ru-RU" sz="3500" b="0" i="0" dirty="0">
              <a:solidFill>
                <a:srgbClr val="000000"/>
              </a:solidFill>
              <a:effectLst/>
            </a:endParaRPr>
          </a:p>
          <a:p>
            <a:pPr marL="640080" indent="-457200" algn="just"/>
            <a:r>
              <a:rPr lang="ru-RU" sz="3500" b="0" i="0" dirty="0">
                <a:solidFill>
                  <a:srgbClr val="000000"/>
                </a:solidFill>
                <a:effectLst/>
              </a:rPr>
              <a:t>В случаях, когда вкладчик не требует возврата суммы срочного вклада по истечении срока, договор считается продленным на условиях вклада до востребования, если иное не предусмотрено договором.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37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577</TotalTime>
  <Words>1188</Words>
  <Application>Microsoft Office PowerPoint</Application>
  <PresentationFormat>Широкоэкранный</PresentationFormat>
  <Paragraphs>142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SimSun</vt:lpstr>
      <vt:lpstr>Cambria</vt:lpstr>
      <vt:lpstr>Rockwell</vt:lpstr>
      <vt:lpstr>Rockwell Condensed</vt:lpstr>
      <vt:lpstr>Times New Roman</vt:lpstr>
      <vt:lpstr>Wingdings</vt:lpstr>
      <vt:lpstr>Дерево</vt:lpstr>
      <vt:lpstr>Тема занятия: Исчисление  и выплата процентов по вкладам (депозитам)</vt:lpstr>
      <vt:lpstr>Цель практического учебного занятия:</vt:lpstr>
      <vt:lpstr>Задачи практического учебного занятия: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ПРОЦЕНТЫ ПО ВКЛАДАМ</vt:lpstr>
      <vt:lpstr>Начисление процентов</vt:lpstr>
      <vt:lpstr>Простой процент</vt:lpstr>
      <vt:lpstr>Сложный процент (капитализация)</vt:lpstr>
      <vt:lpstr>СТРАХОВАНИЕ ВКЛАДОВ</vt:lpstr>
      <vt:lpstr>Презентация PowerPoint</vt:lpstr>
      <vt:lpstr>Задание </vt:lpstr>
      <vt:lpstr>Решение: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Исчисление  и выплата процентов по вкладам (депозитам)</dc:title>
  <dc:creator>Максим Щетинин</dc:creator>
  <cp:lastModifiedBy>Мастер3</cp:lastModifiedBy>
  <cp:revision>42</cp:revision>
  <cp:lastPrinted>2021-02-11T16:25:20Z</cp:lastPrinted>
  <dcterms:created xsi:type="dcterms:W3CDTF">2021-02-10T13:31:52Z</dcterms:created>
  <dcterms:modified xsi:type="dcterms:W3CDTF">2021-03-04T12:50:41Z</dcterms:modified>
</cp:coreProperties>
</file>